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2"/>
  </p:notesMasterIdLst>
  <p:handoutMasterIdLst>
    <p:handoutMasterId r:id="rId23"/>
  </p:handoutMasterIdLst>
  <p:sldIdLst>
    <p:sldId id="527" r:id="rId2"/>
    <p:sldId id="560" r:id="rId3"/>
    <p:sldId id="559" r:id="rId4"/>
    <p:sldId id="561" r:id="rId5"/>
    <p:sldId id="480" r:id="rId6"/>
    <p:sldId id="478" r:id="rId7"/>
    <p:sldId id="563" r:id="rId8"/>
    <p:sldId id="568" r:id="rId9"/>
    <p:sldId id="567" r:id="rId10"/>
    <p:sldId id="555" r:id="rId11"/>
    <p:sldId id="552" r:id="rId12"/>
    <p:sldId id="553" r:id="rId13"/>
    <p:sldId id="554" r:id="rId14"/>
    <p:sldId id="569" r:id="rId15"/>
    <p:sldId id="565" r:id="rId16"/>
    <p:sldId id="562" r:id="rId17"/>
    <p:sldId id="526" r:id="rId18"/>
    <p:sldId id="558" r:id="rId19"/>
    <p:sldId id="528" r:id="rId20"/>
    <p:sldId id="532" r:id="rId21"/>
  </p:sldIdLst>
  <p:sldSz cx="9144000" cy="5715000" type="screen16x10"/>
  <p:notesSz cx="6669088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6600"/>
    <a:srgbClr val="1A2652"/>
    <a:srgbClr val="1404EA"/>
    <a:srgbClr val="F9F7DF"/>
    <a:srgbClr val="D9F3FF"/>
    <a:srgbClr val="008000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173" autoAdjust="0"/>
    <p:restoredTop sz="93051" autoAdjust="0"/>
  </p:normalViewPr>
  <p:slideViewPr>
    <p:cSldViewPr snapToGrid="0">
      <p:cViewPr>
        <p:scale>
          <a:sx n="130" d="100"/>
          <a:sy n="130" d="100"/>
        </p:scale>
        <p:origin x="614" y="701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rgbClr val="FF0000"/>
            </a:solidFill>
          </c:spPr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Val val="1"/>
          </c:dLbls>
          <c:cat>
            <c:strRef>
              <c:f>Лист1!$H$1:$I$1</c:f>
              <c:strCache>
                <c:ptCount val="2"/>
                <c:pt idx="0">
                  <c:v>Общее число мест</c:v>
                </c:pt>
                <c:pt idx="1">
                  <c:v>Число бюджетных мест</c:v>
                </c:pt>
              </c:strCache>
            </c:strRef>
          </c:cat>
          <c:val>
            <c:numRef>
              <c:f>Лист1!$H$2:$I$2</c:f>
              <c:numCache>
                <c:formatCode>General</c:formatCode>
                <c:ptCount val="2"/>
                <c:pt idx="0">
                  <c:v>25</c:v>
                </c:pt>
                <c:pt idx="1">
                  <c:v>22</c:v>
                </c:pt>
              </c:numCache>
            </c:numRef>
          </c:val>
        </c:ser>
        <c:dLbls>
          <c:showVal val="1"/>
        </c:dLbls>
        <c:overlap val="-25"/>
        <c:axId val="51287552"/>
        <c:axId val="53501952"/>
      </c:barChart>
      <c:catAx>
        <c:axId val="5128755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53501952"/>
        <c:crosses val="autoZero"/>
        <c:auto val="1"/>
        <c:lblAlgn val="ctr"/>
        <c:lblOffset val="100"/>
      </c:catAx>
      <c:valAx>
        <c:axId val="53501952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51287552"/>
        <c:crosses val="autoZero"/>
        <c:crossBetween val="between"/>
      </c:valAx>
      <c:spPr>
        <a:solidFill>
          <a:schemeClr val="bg1"/>
        </a:solidFill>
      </c:spPr>
    </c:plotArea>
    <c:plotVisOnly val="1"/>
    <c:dispBlanksAs val="gap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3BF53D6-51FF-46A6-9CB2-C7EB24A8814F}" type="datetimeFigureOut">
              <a:rPr lang="ru-RU"/>
              <a:pPr>
                <a:defRPr/>
              </a:pPr>
              <a:t>13.11.2017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D41CB02-A312-48BD-B5EE-F5202D288D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1214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663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57188" y="744538"/>
            <a:ext cx="59547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4875"/>
            <a:ext cx="5335588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096DEB5-337C-44BF-933D-545C51DE85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183490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57188" y="744538"/>
            <a:ext cx="5954712" cy="3722687"/>
          </a:xfrm>
          <a:ln/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98A3FA-8795-490F-B60E-E17B719B62BB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57188" y="744538"/>
            <a:ext cx="5954712" cy="3722687"/>
          </a:xfrm>
          <a:ln/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6BEA52B-730D-4C99-8B78-385DCAE2BD32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57188" y="744538"/>
            <a:ext cx="5954712" cy="3722687"/>
          </a:xfrm>
          <a:ln/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91D00F4-59E6-456E-80BF-0476823CD996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210594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4210455"/>
            <a:ext cx="5637010" cy="73509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2610242"/>
            <a:ext cx="7175351" cy="1494306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2EC40-6A37-4A11-9A00-71A7F408A0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99884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609599"/>
            <a:ext cx="6400800" cy="2895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79D5C-A981-4437-8E31-4B82F562A7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31695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13764"/>
            <a:ext cx="2057400" cy="4365283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609599"/>
            <a:ext cx="4829287" cy="407894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C866D-1DB7-4DDD-91D6-DF0E049F67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92118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609600"/>
            <a:ext cx="6400800" cy="2895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6FBC6-6890-49CA-BB3D-2A61EEF034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7368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210594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810540"/>
            <a:ext cx="5966666" cy="2019455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3839592"/>
            <a:ext cx="5970494" cy="696217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2AD05-15B8-4150-9B85-DBC1D539B3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534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609599"/>
            <a:ext cx="3346704" cy="2895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609600"/>
            <a:ext cx="3346704" cy="2895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138D9-1530-4EC3-BF64-916FC19822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11460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09600"/>
            <a:ext cx="3346704" cy="53313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166939"/>
            <a:ext cx="3346704" cy="2286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609600"/>
            <a:ext cx="3346704" cy="53313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165860"/>
            <a:ext cx="3346704" cy="2286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44810-EE3A-43EB-B489-670D02DE66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0960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39E21-1ECD-440B-98E2-EF9B8291FE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051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C779B-80C6-42B5-AEF3-B2C2E48E44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1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1841501"/>
            <a:ext cx="3636085" cy="1048744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609600"/>
            <a:ext cx="4017085" cy="4078942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914835"/>
            <a:ext cx="3388660" cy="17829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9D736-FE18-4418-911C-75A343916E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07184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210594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952500"/>
            <a:ext cx="4114800" cy="260650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842071"/>
            <a:ext cx="3694114" cy="180251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720351"/>
            <a:ext cx="6383538" cy="9525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C567B-6824-4B7C-9E04-8ADEA82A33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77288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254500"/>
            <a:ext cx="9144000" cy="14605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425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140604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6" y="3643313"/>
            <a:ext cx="6511925" cy="9525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609865"/>
            <a:ext cx="6400800" cy="2895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5143500"/>
            <a:ext cx="2514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143500"/>
            <a:ext cx="33528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5143500"/>
            <a:ext cx="18288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936305A-AB8F-49AE-9E47-AC3E0226DB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9" r:id="rId1"/>
    <p:sldLayoutId id="2147484151" r:id="rId2"/>
    <p:sldLayoutId id="2147484160" r:id="rId3"/>
    <p:sldLayoutId id="2147484152" r:id="rId4"/>
    <p:sldLayoutId id="2147484153" r:id="rId5"/>
    <p:sldLayoutId id="2147484154" r:id="rId6"/>
    <p:sldLayoutId id="2147484155" r:id="rId7"/>
    <p:sldLayoutId id="2147484156" r:id="rId8"/>
    <p:sldLayoutId id="2147484161" r:id="rId9"/>
    <p:sldLayoutId id="2147484157" r:id="rId10"/>
    <p:sldLayoutId id="2147484158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400"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jpeg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nmingas@mail.ru" TargetMode="External"/><Relationship Id="rId2" Type="http://schemas.openxmlformats.org/officeDocument/2006/relationships/hyperlink" Target="mailto:piviutr@mail.ru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shigapov.irshat@yandex.ru" TargetMode="External"/><Relationship Id="rId4" Type="http://schemas.openxmlformats.org/officeDocument/2006/relationships/hyperlink" Target="mailto:i.ricinus@rambler.r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kpfu.ru/ecology" TargetMode="External"/><Relationship Id="rId2" Type="http://schemas.openxmlformats.org/officeDocument/2006/relationships/hyperlink" Target="https://kpfu.ru/biology-medicin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kpfu.ru/chemistry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/>
          </p:nvPr>
        </p:nvSpPr>
        <p:spPr bwMode="auto">
          <a:xfrm>
            <a:off x="317500" y="2986278"/>
            <a:ext cx="8505825" cy="2192884"/>
          </a:xfrm>
          <a:solidFill>
            <a:srgbClr val="99CCFF"/>
          </a:solidFill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algn="ctr">
              <a:buNone/>
              <a:defRPr/>
            </a:pPr>
            <a:r>
              <a:rPr lang="ru-RU" sz="3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Возможные пути развития экологической </a:t>
            </a:r>
            <a:r>
              <a:rPr lang="ru-RU" sz="3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культуры и </a:t>
            </a:r>
            <a:r>
              <a:rPr lang="ru-RU" sz="3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мировоззрения у подрастающего поколения, как приоритетная миссия высшей школы</a:t>
            </a:r>
            <a:endParaRPr lang="ru-RU" sz="31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3" name="Rectangle 3"/>
          <p:cNvSpPr>
            <a:spLocks noGrp="1"/>
          </p:cNvSpPr>
          <p:nvPr>
            <p:ph type="body" idx="4294967295"/>
          </p:nvPr>
        </p:nvSpPr>
        <p:spPr>
          <a:xfrm>
            <a:off x="0" y="1795199"/>
            <a:ext cx="9143999" cy="805656"/>
          </a:xfrm>
        </p:spPr>
        <p:txBody>
          <a:bodyPr/>
          <a:lstStyle/>
          <a:p>
            <a:pPr algn="ctr">
              <a:lnSpc>
                <a:spcPct val="80000"/>
              </a:lnSpc>
              <a:buFont typeface="Georgia" pitchFamily="18" charset="0"/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Казанский (Приволжский) федеральный университет</a:t>
            </a:r>
          </a:p>
          <a:p>
            <a:pPr algn="ctr">
              <a:lnSpc>
                <a:spcPct val="80000"/>
              </a:lnSpc>
              <a:buFont typeface="Georgia" pitchFamily="18" charset="0"/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Институт управления, экономики и финансов</a:t>
            </a:r>
          </a:p>
          <a:p>
            <a:pPr algn="ctr">
              <a:lnSpc>
                <a:spcPct val="80000"/>
              </a:lnSpc>
              <a:buFont typeface="Georgia" pitchFamily="18" charset="0"/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Кафедра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природообустройства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и водопользования</a:t>
            </a:r>
          </a:p>
        </p:txBody>
      </p:sp>
      <p:pic>
        <p:nvPicPr>
          <p:cNvPr id="1026" name="Picture 2" descr="https://upload.wikimedia.org/wikipedia/ru/thumb/f/f3/%D0%AD%D0%BC%D0%B1%D0%BB%D0%B5%D0%BC%D0%B0_%D0%9A%D0%A4%D0%A3_%D1%81_2015.svg/1280px-%D0%AD%D0%BC%D0%B1%D0%BB%D0%B5%D0%BC%D0%B0_%D0%9A%D0%A4%D0%A3_%D1%81_2015.svg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8925" y="353748"/>
            <a:ext cx="8534400" cy="1122363"/>
          </a:xfrm>
          <a:prstGeom prst="rect">
            <a:avLst/>
          </a:prstGeom>
          <a:solidFill>
            <a:schemeClr val="bg1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66900" y="277813"/>
            <a:ext cx="6253635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ПОСВЯЩЕНИЕ В ПЕРВОКУРСНИКИ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76279" y="3210521"/>
            <a:ext cx="3370507" cy="21393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8175" y="895945"/>
            <a:ext cx="3314700" cy="20716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7235" y="3210521"/>
            <a:ext cx="3330890" cy="20818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76278" y="992186"/>
            <a:ext cx="3298510" cy="20615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76315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Заголовок 1"/>
          <p:cNvSpPr txBox="1">
            <a:spLocks/>
          </p:cNvSpPr>
          <p:nvPr/>
        </p:nvSpPr>
        <p:spPr bwMode="auto">
          <a:xfrm>
            <a:off x="0" y="116456"/>
            <a:ext cx="9144000" cy="122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b="1" i="1" dirty="0" smtClean="0">
                <a:latin typeface="Arial" pitchFamily="34" charset="0"/>
                <a:cs typeface="Arial" pitchFamily="34" charset="0"/>
              </a:rPr>
              <a:t>Практика </a:t>
            </a:r>
            <a:r>
              <a:rPr lang="ru-RU" b="1" i="1" dirty="0">
                <a:latin typeface="Arial" pitchFamily="34" charset="0"/>
                <a:cs typeface="Arial" pitchFamily="34" charset="0"/>
              </a:rPr>
              <a:t>студентов </a:t>
            </a:r>
          </a:p>
          <a:p>
            <a:pPr algn="ctr" eaLnBrk="1" hangingPunct="1"/>
            <a:r>
              <a:rPr lang="ru-RU" b="1" i="1" dirty="0">
                <a:latin typeface="Arial" pitchFamily="34" charset="0"/>
                <a:cs typeface="Arial" pitchFamily="34" charset="0"/>
              </a:rPr>
              <a:t>(участие в комплексных исследовательских проектах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) </a:t>
            </a:r>
          </a:p>
          <a:p>
            <a:pPr algn="ctr" eaLnBrk="1" hangingPunct="1"/>
            <a:r>
              <a:rPr lang="ru-RU" b="1" dirty="0" smtClean="0">
                <a:latin typeface="Arial" pitchFamily="34" charset="0"/>
                <a:cs typeface="Arial" pitchFamily="34" charset="0"/>
              </a:rPr>
              <a:t>Работа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студентов кафедры в команде волонтёров-исследователей по изучению влияния Универсиады 2013 в Казани на развитие города и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региона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5483225" y="1388982"/>
            <a:ext cx="3467100" cy="18811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361951" y="3460750"/>
            <a:ext cx="3454400" cy="17383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5518150" y="3460750"/>
            <a:ext cx="3397251" cy="17383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90513" y="1388983"/>
            <a:ext cx="3454400" cy="19050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7890" name="Picture 2" descr="http://kazan2013.com/assets/p/kazan2013-symbols-17726cc8fd765415b9799b069cf95b9a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3816350" y="3165684"/>
            <a:ext cx="1701800" cy="56620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6729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Заголовок 1"/>
          <p:cNvSpPr txBox="1">
            <a:spLocks/>
          </p:cNvSpPr>
          <p:nvPr/>
        </p:nvSpPr>
        <p:spPr bwMode="auto">
          <a:xfrm>
            <a:off x="0" y="252708"/>
            <a:ext cx="9144000" cy="1191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b="1" i="1" dirty="0" smtClean="0">
                <a:latin typeface="Arial" pitchFamily="34" charset="0"/>
                <a:cs typeface="Arial" pitchFamily="34" charset="0"/>
              </a:rPr>
              <a:t>Практика </a:t>
            </a:r>
            <a:r>
              <a:rPr lang="ru-RU" b="1" i="1" dirty="0">
                <a:latin typeface="Arial" pitchFamily="34" charset="0"/>
                <a:cs typeface="Arial" pitchFamily="34" charset="0"/>
              </a:rPr>
              <a:t>студентов (участие в международных зарубежных экспедициях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) </a:t>
            </a:r>
          </a:p>
          <a:p>
            <a:pPr algn="ctr" eaLnBrk="1" hangingPunct="1"/>
            <a:r>
              <a:rPr lang="ru-RU" b="1" dirty="0" smtClean="0">
                <a:latin typeface="Arial" pitchFamily="34" charset="0"/>
                <a:cs typeface="Arial" pitchFamily="34" charset="0"/>
              </a:rPr>
              <a:t>Участие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студентов кафедры в международном проекте по изучению экологического состояния устьевых участков рек в Республике Абхазия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algn="ctr" eaLnBrk="1" hangingPunct="1"/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307975" y="1508124"/>
            <a:ext cx="3284537" cy="20081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5307703" y="1444625"/>
            <a:ext cx="3541023" cy="20081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304007" y="3603624"/>
            <a:ext cx="3288505" cy="17859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5307702" y="3579813"/>
            <a:ext cx="3541023" cy="1809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7416" name="AutoShape 2" descr="data:image/jpeg;base64,/9j/4AAQSkZJRgABAQAAAQABAAD/2wCEAAkGBxQHBhUIBxIQEBQXEBwXFRgYDRodGBkVFRceFhYgGBYYJjEsGRslJx8dITIhKSkrLzovIx8zOjMsNyguLjcBCgoKDg0OGxAQGjckHyQ0NC8sLCw3NSw1LS83NCwsMC8sNC82NCwtLy80MiwvLC0sLCwtNDAvNC8tLC0sNCwsLP/AABEIAJ8BPgMBEQACEQEDEQH/xAAcAAEAAQUBAQAAAAAAAAAAAAAAAQIEBQYHAwj/xABEEAABAgIFCgMHAQQJBQAAAAAAAQIDBBEXVJPSBRIUFiFSU5GU0QYxUQcTIjJBcYFhFSM0wTM2QmR0oaKxsiRDYnKS/8QAGwEBAAIDAQEAAAAAAAAAAAAAAAEFAgMEBwb/xAA4EQEAAQIFAgMHAgILAQAAAAAAAQJRAxETFBVSYQQSoQUhMUFTYuFxsTRyIiMyM0KBkcHR8PEk/9oADAMBAAIRAxEAPwDSHLtKR6CikBSApAUgKQFIHs2Xe6TdOIi5jYjWK76Zz0c5qcmr/l6k5Tlmx81Pm8nz+LxpIZFICkBSApAUgKQlkWr8KfY2x8HjPtH+Lxf5qv3lNJLjKQFICkBSApAUgKQFICkBSApAUgKQFICkBSApAUgKQFICkBSBLF2kphjHeZoe4ICQAB6ysNsaYSHGekJqrQr1aqo39VRu2j7ITTETPvY1TMRMxGfZuvinwMzIvh+BPvmIKLmKj1ocvvXucr4fu0RN1aKVo2Ih04mBFNMTmqvC+0asbGqo8s9u0fCc2iotC0ocq3dLyb4tlIfhL9mTEOU0h8Fz1/6FnuPetp90kVqJQsRURNtFCLsU7qcWjyeWcs1Di+Cx58RqUzPlicvjOeXzy+eTm0R6xXrEdRSq0rQ1ETb6NTYifohwz717EZRk3PwJ4NZ4jgRY3voSqkBzczNcjocZ6UQnO2UK3Yq0ov0OrBwYriZzVfj/AB9Xh5pjyz8fjePnDVMpSrZKddLQorI+atCvY1yNzk2KiZyJTR6+Rz10xTOUSscKua6YqmnLP5StTFsAAADIt+VPsbY+Dxn2j/F4v81X7yklxgAAAAAAAAAAAAAAAAAAAAAAAAAqZ5kphjHeZoe4ICQC7iZOfDyUzKbk/dxIrobV/wDJiNVfwtKon/qplNExT5muMWmcScP5xET/AN/781p5LtMWxkp7L8xlCE+FPRnxGvej1a6ihHN2NVif2NmzZQlGwznFqq90y0YfhsLDmJopymPd/wC3/wA1hAgumI7YEBM5znI1qernLQiczGIznKG2qqKYmZ+ENtmfZ5My+S9I+F8bSvc+6bR5KmxyPVaPP6LRs20/Q3z4aqKc/mrqfauDVieX4U5Z5/hqceC6XjugR0VrmuVrkXzRzVoVF+ymiYynKVjTVFURVHwldSWWI+T4HuJCK+EnvEiLmLQqualDaVTzRPTy2qZU4lVMZRLXiYGHiTnXTn7svetZmOszMOmItGc5yudQlCZzlpXYnlt+hjM5zm2U0xTTFMfJ7yeTnzkpGmoKUtgMa6J9nPRif70/ZFJpomYmbMK8WmiqmmfjV8P3Whi2gADZ4HhmbjQGxYUrHc1WoqKkNaFRUpRUOiMOvL4PIfH+FxqvFYsxT/iq/eXpqpO2SPdqTp12cmzxumTVSdske7UaddjZ43TJqpO2SPdqNOuxs8bpk1UnbJHu1GnXY2eN0yaqTtkj3ajTrsbPG6ZNVJ2yR7tRp12NnjdMmqk7ZI92o067GzxumTVSdske7UaddjZ43TJqpO2SPdqNOuxs8bpk1UnbJHu1GnXY2eN0yaqTtkj3ajTrsbPG6ZNVJ2yR7tRp12NnjdMmqk7ZI92o067GzxumTVSdske7UaddjZ43TJqpO2SPdqNOuxs8bpk1UnbJHu1GnXY2eN0yaqTtkj3ajTrsbPG6ZNVJ2yR7tRp12NnjdMmqk7ZI92o067GzxumTVSdske7UaddjZ43TJqpO2SPdqNOuxs8bpk1UnbJHu1GnXY2eN0yaqTtkj3ajTrsbPG6ZS3wrOov8JMXak6ddiPCY3TLVHeZyvaEBKpkRYT0iQlVrkWlFRaFRU8lRU8lETkiYiYyl0LKXtGWa8OuyVBfHbFSAxEmKURXxEo96iom1iKlKI7z9aKTsq8TnT5Y+N1LheyvLjRiTEZZz/RtHy/XvDnZxrsA3r2Z5EZlD3mUJhqq6DMyvulzl2KsdFibE89iIm31U6vD0RPvnsqPaniKsPKiJ91UVZ/6e516LB/e0/wB6R3+hEO/J81FXu/y/3cD8cQfceMJpn94c7/7+P+ZV48ZYkvsfA1ebw1E9vwwZqdYB0Dwl7Qv2JkZuTpxY0ZVe5M+lP3MOhGsRiO/pFRaXULQiJQn6HXheI8tOU/8Aim8Z7L1sWcSjKO15+edrNEmph81MujzT3RHudS5yqqq5fXactUzM5yt6KaaaYppjKLPIhkh3y/gEfF9N+Hf6vy/+Gh/8ELmj+zD4PxH97X+s/uyBk0gAAAAAAAAAAAAAAAAAAAAAAAAAAfKzvMpHoIiZy0NRV/AF7N5KiSknBm4rVzYzHOZ8K00MerFpT8Iv2VDOaJiIm7VRjUVVVUxPvp+P+maxMG4AAdk9jEpT4aixXpsdN0p+qQ2sX/eksfCx/QfMe2q/6+mI+Ufvm6JmIvOn8nUpc3DPazk50t40dEair7+Gx7aE83Inu1RPVfhTZ+qFb4qn+s/V9Z7IxYq8LEdOf/LDeIfC8Xw7KwomUnwkiRUpSEiqr2tT6uWihPTz8/WhTXiYU0RGbq8N4yjxFVUUROUfP5T+jBmp1gF9kzJUTKbntlmr8EB8Zdi/JDSlaPVVpQzpomr4NOLjUYeXm+cxH+qyVqt+ZFT7oYNql3y/gJj4vpvw7/V+X/w0P/ghc0f2YfB+I/va/wBZ/dkDJpAAAAAAAAAAAAAAAAAAAAAAAAAAA+VneZSPQVctHdLR2x5Z7obmrS1zVVFavqioTTMxOcIqpiqJiqM4s3rxX7Qv23kZ2TpX38Gh7aH5yUxoaJmvSIjfkVV+KhKU2UKdWJ4jzU5R/wCqjwnsvRxYxKsp7Wn5ZXs0E5FyAAO5+x5+d4MRE+keIn+dP8yz8N/dvkvbMf8A0z+kN3OhVMRlXIEPKmV5bKUx80u5zmpR5q5Eop+yojvuhhVRFUxM/J04XiasPDrw4/xOG+0DKS5U8XzEamlrYnumfo2F8Oz9FXOX8lbj1eauX1ns/C0vDURf3z/m140u0A3XwV47Xwzk50vGSLMIsVM1ixKGw4aJ8StVafiVV+XYmynZSdODj+SnKfeqvHezdzX5oyp93xvPf/n4tXyxOuyhlSJNRYkSNS9c1z/mVlPw0p9Nn0TYn0NFdXmqzzWGDhxh4cUxGXaLrFdqGLbDt+R/aFJyuSYMvFWLnMgsatEFfNrURSyp8RRFMPN/F+PwaceumZ+Ez+67rKkvWNcqZbihz8jgXKypL1jXKjcUHI4FysqS9Y1yo3FByOBcrKkvWNcqNxQcjgXKypL1jXKjcUHI4FysqS9Y1yo3FByOBcrKkvWNcqNxQcjgXKypL1jXKjcUHI4FysqS9Y1yo3FByOBcrKkvWNcqNxQcjgXKypL1jXKjcUHI4FysqS9Y1yo3FByOBcrKkvWNcqNxQcjgXKypL1jXKjcUHI4FysqS9Y1yo3FByOBcrKkvWNcqNxQcjgXKypL1jXKjcUHI4FysqS9Y1yo3FByOBcrKkvWNcqNxQcjgXKypL1jXKjcUHI4FysqS9Y1yo3FByOBcrKkvWNcqNxQcjgXKypL1jXKjcUHI4F0p7SZJfJY1yo3FByOBdwZ3mVb09ASAAAADq3sSyqiQ4+SIiojs5IrNvmiojH0fahq/k7vCV+6aXzvtzBnOnFj9J/eP93VDtfPtJ9o3jRuQJNZCRdTMvbso/wC01f7Tv19E/Pl58+PjRRGUfFa+zfATj1eev+xHr2/5cL89qlY+tAAAAAAyLflT7G2Pg8Z9o/xeL/NV+8pJcYAAAAAAAAAAAAAAAAAAAAAAAAAKmeZKYYx3maHuCAkAAAAGS8N5WXIWXIWU2Nz/AHblVW51Gc1zVa5KfpsUzw6/JVFTn8TgRj4VWHPuzdGribY39SmE7N5FlJwNX1PRzXLeUVytliLlF6KnvIquoppoRV+FKfrQlCfg4q6vNVMr3AwowsOnDj5QsTFuAAAAAAyLflT7G2Pg8Z9o/wAXi/zVfvKSXGAAAAAAAAAAAAAAAAAAAAAAAAACpnmSmG+r7HXqv8azpFxm7Z93qPPR9P1/CKnX21vSLjGz7nPR9P1/BU6+2t6RcY2fc56Pp+v4KnX21vSLjGz7nPR9P1/BU6+2t6RcY2fc56Pp+v4KnX21vSLjGz7nPR9P1/BU6+2t6RcY2fc56Pp+v4KnX21vSLjGz7nPR9P1/BU6+2t6RcY2fc56Pp+v4KnX21vSLjGz7nPR9P1/BU6+2t6RcY2fc56Pp+v4KnX21vSLjGz7nPR9P1/BU6+2t6RcY2fc56Pp+v4KnX21vSLjGz7nPR9P1/BU6+2t6RcY2fc56Pp+v4XSeydyJRpbelXGZR4Wbvi/E+z9bGrxPNl5pmcv1nMqnda29KuMnazdp4r7/Qqnda29KuMbWbnFff6FU7rW3pVxjazc4r7/AEKp3WtvSrjG1m5xX3+hVO61t6VcY2s3OK+/0Kp3WtvSrjG1m5xX3+hVO61t6VcY2s3OK+/0Kp3WtvSrjG1m5xX3+hVO61t6VcY2s3OK+/0Kp3WtvSrjG1m5xX3+hVO61t6VcY2s3OK+/wBCqd1rb0q4xtZucV9/oVTutbelXGNrNzivv9Cqd1rb0q4xtZucV9/oVTutbelXGNrNzivv9Cqd1rb0q4xtZucV9/oVTutbelXGNrNzivv9Cqd1rb0q4xtZucV9/oVTutbelXGNrNzivv8AQqnda29KuMbWbnFff6FU7rW3pVxjazc4r7/Qqnda29KuMbWbnFff6FU7rW3pVxjazc4r7/RLfZQ5F/i29KuMbabnFT1+jp51rgAAAAAAAAAAAAAAAAAAAAAAAAAAAAAAAAAAAAAAAAAAAAAAAAAAAAAAAAAAAAAAAAAAAAAAAAAAAAAAAAAAAAAAAAAAAA46vtOnKfklbp2I4dxX2UPJ41oRWfObkrdOxDcV9jlMW0FZ85uSt07ENxX2OUxbQVnzm5K3TsQ3FfY5TFtBWfObkrdOxDcV9jlMW0FZ85uSt07ENxX2OUxbQVnzm5K3TsQ3FfY5TFtBWfObkrdOxDcV9jlMW0FZ85uSt07ENxX2OUxbQVnzm5K3TsQ3FfY5TFtBWfObkrdOxDcV9jlMW0FZ85uSt07ENxX2OUxbQVnzm5K3TsQ3FfY5TFtBWfObkrdOxDcV9jlMW0FZ85uSt07ENxX2OUxbQVnzm5K3TsQ3FfY5TFtBWfObkrdOxDcV9jlMW0FZ85uSt07ENxX2OUxbQVnzm5K3TsQ3FfY5TFtBWfObkrdOxDcV9jlMW0FZ85uSt07ENxX2OUxbQVnzm5K3TsQ3FfY5TFtBWfObkrdOxDcV9jlMW0FZ85uSt07ENxX2OUxbQVnzm5K3TsQ3FfY5TFtBWfObkrdOxDcV9jlMW0FZ85uSt07ENxX2OUxbQVnzm5K3TsQ3FfY5TFtBWfObkrdOxDcV9jlMW0FZ85uSt07ENxX2OUxbQVnzm5K3TsQ3FfY5TFtBWfObkrdOxDcV9jlMW0FZ85uSt07ENxX2OUxbQVnzm5K3TsQ3FfY5TFtBWfObkrdOxDcV9jlMW0FZ85uSt07ENxX2OUxbQVnzm5K3TsQ3FfY5TFtBWfObkrdOxDcV9jlMW0FZ85uSt07ENxX2OUxbQqb7TpxV+WVunYhuKzk8a0NJXzNCtQAAAAAAAAAAAAAAAAAAAAAAAAAAAAAAAAAAAAAAAAAAAAqZ5kphC+ZCEAAAAAAAAAAAAAAAAAAAAAAAAAAAAAAAAAAAAAAAAAAAAKmeZKYd41NkbLC5L3LDRos+n2mD0wamyNlhcl7jRosbTB6YNTZGywuS9xo0WNpg9MGpsjZYXJe40aLG0wemDU2RssLkvcaNFjaYPTBqbI2WFyXuNGixtMHpg1NkbLC5L3GjRY2mD0wamyNlhcl7jRosbTB6YNTZGywuS9xo0WNpg9MGpsjZYXJe40aLG0wemDU2RssLkvcaNFjaYPTBqbI2WFyXuNGixtMHpg1NkbLC5L3GjRY2mD0wamyNlhcl7jRosbTB6YNTZGywuS9xo0WNpg9MGpsjZYXJe40aLG0wemDU2RssLkvcaNFjaYPTBqbI2WFyXuNGixtMHpg1NkbLC5L3GjRY2mD0wamyNlhcl7jRosbTB6YNTZGywuS9xo0WNpg9MGpsjZYXJe40aLG0wemDU2RssLkvcaNFjaYPTBqbI2WFyXuNGixtMHpg1NkbLC5L3GjRY2mD0wamyNlhcl7jRosbTB6YNTZGywuS9xo0WNpg9MGpsjZYXJe40aLG0wemDU2RssLkvcaNFjaYPTBqbI2WFyXuNGixtMHpg1NkbLC5L3GjRY2mD0wamyNlhcl7jRosbTB6YNTZGywuS9xo0WNpg9MGpsjZYXJe40aLG0wemDU2RssLkvcaNFjaYPTBqbI2WFyXuNGixtMHpg1NkbLC5L3GjRY2mD0wamyNlhcl7jRosbTB6YNTZGywuS9xo0WNpg9MGpsjZYXJe40aLG0wemGeNjoAAAAAAAAAAAAAAAAAAAAAAAAAAAAAAAAAAAAAAAAAAAAAAAAAAAAAAAAAAAAAAAAAAAAAAAAAAAAAAAAAAAAAAAAAAAAPm1Zp9P8ASRLxSrzl8lqVXNKfxIl4ozk1KrmlP4kS8UZyalVzSn8SJeKM5NSq5pT+JEvFGcmpVc0p/EiXijOTUquaU/iRLxRnJqVXNKfxIl4ozk1KrmlP4kS8UZyalVzSn8SJeKM5NSq5pT+JEvFGcmpVc0p/EiXijOTUquaU/iRLxRnJqVXNKfxIl4ozk1KrmlP4kS8UZyalVzSn8SJeKM5NSq5pT+JEvFGcmpVc0p/EiXijOTUquaU/iRLxRnJqVXNKfxIl4ozk1KrmlP4kS8UZyalVzSn8SJeKM5NSq5pT+JEvFGcmpVc0p/EiXijOTUquaU/iRLxRnJqVXNKfxIl4ozk1KrmlP4kS8UZyalVzSn8SJeKM5NSq5pT+JEvFGcmpVc0p/EiXijOTUquaU/iRLxRnJqVXNKfxIl4ozk1KrmlP4kS8UZyalVzSn8SJeKM5NSq5pT+JEvFGcmpVc0p/EiXijOTUquaU/iRLxRnJqVXNKfxIl4ozk1KrmlP4kS8UZyalV0smn0/PEvFGcpjEqu8V8yGtAAAAAAAAAAAAAAAAAAAAAAAAAAAAAAAAAAAAAAAAAAAACpnmSmBW7SDJGaoMjNUGRmqDIzVBkZqgyM1QZGaoMjNUGRmqDIzVBkZqgyM1QZGaoMjNUGRmqDIzVBkZqgyM1QZGaoMjNUGRmqDIzVBkZqgyM1QZGaoMjNUGRmqDIzVBkZqgyM1QZGaoMjNUGRmqDIzVBkZqgyM1QZGaoMjNUGSpjdpJEP/Z"/>
          <p:cNvSpPr>
            <a:spLocks noChangeAspect="1" noChangeArrowheads="1"/>
          </p:cNvSpPr>
          <p:nvPr/>
        </p:nvSpPr>
        <p:spPr bwMode="auto">
          <a:xfrm>
            <a:off x="155575" y="-120386"/>
            <a:ext cx="304800" cy="25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17" name="AutoShape 4" descr="data:image/jpeg;base64,/9j/4AAQSkZJRgABAQAAAQABAAD/2wCEAAkGBxQHBhUIBxIQEBQXEBwXFRgYDRodGBkVFRceFhYgGBYYJjEsGRslJx8dITIhKSkrLzovIx8zOjMsNyguLjcBCgoKDg0OGxAQGjckHyQ0NC8sLCw3NSw1LS83NCwsMC8sNC82NCwtLy80MiwvLC0sLCwtNDAvNC8tLC0sNCwsLP/AABEIAJ8BPgMBEQACEQEDEQH/xAAcAAEAAQUBAQAAAAAAAAAAAAAAAQIEBQYHAwj/xABEEAABAgIFCgMHAQQJBQAAAAAAAQIDBBEXVJPSBRIUFiFSU5GU0QYxUQcTIjJBcYFhFSM0wTM2QmR0oaKxsiRDYnKS/8QAGwEBAAIDAQEAAAAAAAAAAAAAAAEFAgMEBwb/xAA4EQEAAQIFAgMHAgILAQAAAAAAAQJRAxETFBVSYQQSoQUhMUFTYuFxsTRyIiMyM0KBkcHR8PEk/9oADAMBAAIRAxEAPwDSHLtKR6CikBSApAUgKQFIHs2Xe6TdOIi5jYjWK76Zz0c5qcmr/l6k5Tlmx81Pm8nz+LxpIZFICkBSApAUgKQlkWr8KfY2x8HjPtH+Lxf5qv3lNJLjKQFICkBSApAUgKQFICkBSApAUgKQFICkBSApAUgKQFICkBSBLF2kphjHeZoe4ICQAB6ysNsaYSHGekJqrQr1aqo39VRu2j7ITTETPvY1TMRMxGfZuvinwMzIvh+BPvmIKLmKj1ocvvXucr4fu0RN1aKVo2Ih04mBFNMTmqvC+0asbGqo8s9u0fCc2iotC0ocq3dLyb4tlIfhL9mTEOU0h8Fz1/6FnuPetp90kVqJQsRURNtFCLsU7qcWjyeWcs1Di+Cx58RqUzPlicvjOeXzy+eTm0R6xXrEdRSq0rQ1ETb6NTYifohwz717EZRk3PwJ4NZ4jgRY3voSqkBzczNcjocZ6UQnO2UK3Yq0ov0OrBwYriZzVfj/AB9Xh5pjyz8fjePnDVMpSrZKddLQorI+atCvY1yNzk2KiZyJTR6+Rz10xTOUSscKua6YqmnLP5StTFsAAADIt+VPsbY+Dxn2j/F4v81X7yklxgAAAAAAAAAAAAAAAAAAAAAAAAAqZ5kphjHeZoe4ICQC7iZOfDyUzKbk/dxIrobV/wDJiNVfwtKon/qplNExT5muMWmcScP5xET/AN/781p5LtMWxkp7L8xlCE+FPRnxGvej1a6ihHN2NVif2NmzZQlGwznFqq90y0YfhsLDmJopymPd/wC3/wA1hAgumI7YEBM5znI1qernLQiczGIznKG2qqKYmZ+ENtmfZ5My+S9I+F8bSvc+6bR5KmxyPVaPP6LRs20/Q3z4aqKc/mrqfauDVieX4U5Z5/hqceC6XjugR0VrmuVrkXzRzVoVF+ymiYynKVjTVFURVHwldSWWI+T4HuJCK+EnvEiLmLQqualDaVTzRPTy2qZU4lVMZRLXiYGHiTnXTn7svetZmOszMOmItGc5yudQlCZzlpXYnlt+hjM5zm2U0xTTFMfJ7yeTnzkpGmoKUtgMa6J9nPRif70/ZFJpomYmbMK8WmiqmmfjV8P3Whi2gADZ4HhmbjQGxYUrHc1WoqKkNaFRUpRUOiMOvL4PIfH+FxqvFYsxT/iq/eXpqpO2SPdqTp12cmzxumTVSdske7UaddjZ43TJqpO2SPdqNOuxs8bpk1UnbJHu1GnXY2eN0yaqTtkj3ajTrsbPG6ZNVJ2yR7tRp12NnjdMmqk7ZI92o067GzxumTVSdske7UaddjZ43TJqpO2SPdqNOuxs8bpk1UnbJHu1GnXY2eN0yaqTtkj3ajTrsbPG6ZNVJ2yR7tRp12NnjdMmqk7ZI92o067GzxumTVSdske7UaddjZ43TJqpO2SPdqNOuxs8bpk1UnbJHu1GnXY2eN0yaqTtkj3ajTrsbPG6ZNVJ2yR7tRp12NnjdMmqk7ZI92o067GzxumTVSdske7UaddjZ43TJqpO2SPdqNOuxs8bpk1UnbJHu1GnXY2eN0yaqTtkj3ajTrsbPG6ZS3wrOov8JMXak6ddiPCY3TLVHeZyvaEBKpkRYT0iQlVrkWlFRaFRU8lRU8lETkiYiYyl0LKXtGWa8OuyVBfHbFSAxEmKURXxEo96iom1iKlKI7z9aKTsq8TnT5Y+N1LheyvLjRiTEZZz/RtHy/XvDnZxrsA3r2Z5EZlD3mUJhqq6DMyvulzl2KsdFibE89iIm31U6vD0RPvnsqPaniKsPKiJ91UVZ/6e516LB/e0/wB6R3+hEO/J81FXu/y/3cD8cQfceMJpn94c7/7+P+ZV48ZYkvsfA1ebw1E9vwwZqdYB0Dwl7Qv2JkZuTpxY0ZVe5M+lP3MOhGsRiO/pFRaXULQiJQn6HXheI8tOU/8Aim8Z7L1sWcSjKO15+edrNEmph81MujzT3RHudS5yqqq5fXactUzM5yt6KaaaYppjKLPIhkh3y/gEfF9N+Hf6vy/+Gh/8ELmj+zD4PxH97X+s/uyBk0gAAAAAAAAAAAAAAAAAAAAAAAAAAfKzvMpHoIiZy0NRV/AF7N5KiSknBm4rVzYzHOZ8K00MerFpT8Iv2VDOaJiIm7VRjUVVVUxPvp+P+maxMG4AAdk9jEpT4aixXpsdN0p+qQ2sX/eksfCx/QfMe2q/6+mI+Ufvm6JmIvOn8nUpc3DPazk50t40dEair7+Gx7aE83Inu1RPVfhTZ+qFb4qn+s/V9Z7IxYq8LEdOf/LDeIfC8Xw7KwomUnwkiRUpSEiqr2tT6uWihPTz8/WhTXiYU0RGbq8N4yjxFVUUROUfP5T+jBmp1gF9kzJUTKbntlmr8EB8Zdi/JDSlaPVVpQzpomr4NOLjUYeXm+cxH+qyVqt+ZFT7oYNql3y/gJj4vpvw7/V+X/w0P/ghc0f2YfB+I/va/wBZ/dkDJpAAAAAAAAAAAAAAAAAAAAAAAAAAA+VneZSPQVctHdLR2x5Z7obmrS1zVVFavqioTTMxOcIqpiqJiqM4s3rxX7Qv23kZ2TpX38Gh7aH5yUxoaJmvSIjfkVV+KhKU2UKdWJ4jzU5R/wCqjwnsvRxYxKsp7Wn5ZXs0E5FyAAO5+x5+d4MRE+keIn+dP8yz8N/dvkvbMf8A0z+kN3OhVMRlXIEPKmV5bKUx80u5zmpR5q5Eop+yojvuhhVRFUxM/J04XiasPDrw4/xOG+0DKS5U8XzEamlrYnumfo2F8Oz9FXOX8lbj1eauX1ns/C0vDURf3z/m140u0A3XwV47Xwzk50vGSLMIsVM1ixKGw4aJ8StVafiVV+XYmynZSdODj+SnKfeqvHezdzX5oyp93xvPf/n4tXyxOuyhlSJNRYkSNS9c1z/mVlPw0p9Nn0TYn0NFdXmqzzWGDhxh4cUxGXaLrFdqGLbDt+R/aFJyuSYMvFWLnMgsatEFfNrURSyp8RRFMPN/F+PwaceumZ+Ez+67rKkvWNcqZbihz8jgXKypL1jXKjcUHI4FysqS9Y1yo3FByOBcrKkvWNcqNxQcjgXKypL1jXKjcUHI4FysqS9Y1yo3FByOBcrKkvWNcqNxQcjgXKypL1jXKjcUHI4FysqS9Y1yo3FByOBcrKkvWNcqNxQcjgXKypL1jXKjcUHI4FysqS9Y1yo3FByOBcrKkvWNcqNxQcjgXKypL1jXKjcUHI4FysqS9Y1yo3FByOBcrKkvWNcqNxQcjgXKypL1jXKjcUHI4FysqS9Y1yo3FByOBcrKkvWNcqNxQcjgXKypL1jXKjcUHI4FysqS9Y1yo3FByOBcrKkvWNcqNxQcjgXKypL1jXKjcUHI4F0p7SZJfJY1yo3FByOBdwZ3mVb09ASAAAADq3sSyqiQ4+SIiojs5IrNvmiojH0fahq/k7vCV+6aXzvtzBnOnFj9J/eP93VDtfPtJ9o3jRuQJNZCRdTMvbso/wC01f7Tv19E/Pl58+PjRRGUfFa+zfATj1eev+xHr2/5cL89qlY+tAAAAAAyLflT7G2Pg8Z9o/xeL/NV+8pJcYAAAAAAAAAAAAAAAAAAAAAAAAAKmeZKYYx3maHuCAkAAAAGS8N5WXIWXIWU2Nz/AHblVW51Gc1zVa5KfpsUzw6/JVFTn8TgRj4VWHPuzdGribY39SmE7N5FlJwNX1PRzXLeUVytliLlF6KnvIquoppoRV+FKfrQlCfg4q6vNVMr3AwowsOnDj5QsTFuAAAAAAyLflT7G2Pg8Z9o/wAXi/zVfvKSXGAAAAAAAAAAAAAAAAAAAAAAAAACpnmSmG+r7HXqv8azpFxm7Z93qPPR9P1/CKnX21vSLjGz7nPR9P1/BU6+2t6RcY2fc56Pp+v4KnX21vSLjGz7nPR9P1/BU6+2t6RcY2fc56Pp+v4KnX21vSLjGz7nPR9P1/BU6+2t6RcY2fc56Pp+v4KnX21vSLjGz7nPR9P1/BU6+2t6RcY2fc56Pp+v4KnX21vSLjGz7nPR9P1/BU6+2t6RcY2fc56Pp+v4KnX21vSLjGz7nPR9P1/BU6+2t6RcY2fc56Pp+v4KnX21vSLjGz7nPR9P1/BU6+2t6RcY2fc56Pp+v4XSeydyJRpbelXGZR4Wbvi/E+z9bGrxPNl5pmcv1nMqnda29KuMnazdp4r7/Qqnda29KuMbWbnFff6FU7rW3pVxjazc4r7/AEKp3WtvSrjG1m5xX3+hVO61t6VcY2s3OK+/0Kp3WtvSrjG1m5xX3+hVO61t6VcY2s3OK+/0Kp3WtvSrjG1m5xX3+hVO61t6VcY2s3OK+/0Kp3WtvSrjG1m5xX3+hVO61t6VcY2s3OK+/wBCqd1rb0q4xtZucV9/oVTutbelXGNrNzivv9Cqd1rb0q4xtZucV9/oVTutbelXGNrNzivv9Cqd1rb0q4xtZucV9/oVTutbelXGNrNzivv9Cqd1rb0q4xtZucV9/oVTutbelXGNrNzivv8AQqnda29KuMbWbnFff6FU7rW3pVxjazc4r7/Qqnda29KuMbWbnFff6FU7rW3pVxjazc4r7/RLfZQ5F/i29KuMbabnFT1+jp51rgAAAAAAAAAAAAAAAAAAAAAAAAAAAAAAAAAAAAAAAAAAAAAAAAAAAAAAAAAAAAAAAAAAAAAAAAAAAAAAAAAAAAAAAAAAAA46vtOnKfklbp2I4dxX2UPJ41oRWfObkrdOxDcV9jlMW0FZ85uSt07ENxX2OUxbQVnzm5K3TsQ3FfY5TFtBWfObkrdOxDcV9jlMW0FZ85uSt07ENxX2OUxbQVnzm5K3TsQ3FfY5TFtBWfObkrdOxDcV9jlMW0FZ85uSt07ENxX2OUxbQVnzm5K3TsQ3FfY5TFtBWfObkrdOxDcV9jlMW0FZ85uSt07ENxX2OUxbQVnzm5K3TsQ3FfY5TFtBWfObkrdOxDcV9jlMW0FZ85uSt07ENxX2OUxbQVnzm5K3TsQ3FfY5TFtBWfObkrdOxDcV9jlMW0FZ85uSt07ENxX2OUxbQVnzm5K3TsQ3FfY5TFtBWfObkrdOxDcV9jlMW0FZ85uSt07ENxX2OUxbQVnzm5K3TsQ3FfY5TFtBWfObkrdOxDcV9jlMW0FZ85uSt07ENxX2OUxbQVnzm5K3TsQ3FfY5TFtBWfObkrdOxDcV9jlMW0FZ85uSt07ENxX2OUxbQVnzm5K3TsQ3FfY5TFtBWfObkrdOxDcV9jlMW0FZ85uSt07ENxX2OUxbQVnzm5K3TsQ3FfY5TFtBWfObkrdOxDcV9jlMW0FZ85uSt07ENxX2OUxbQVnzm5K3TsQ3FfY5TFtBWfObkrdOxDcV9jlMW0FZ85uSt07ENxX2OUxbQVnzm5K3TsQ3FfY5TFtBWfObkrdOxDcV9jlMW0FZ85uSt07ENxX2OUxbQqb7TpxV+WVunYhuKzk8a0NJXzNCtQAAAAAAAAAAAAAAAAAAAAAAAAAAAAAAAAAAAAAAAAAAAAqZ5kphC+ZCEAAAAAAAAAAAAAAAAAAAAAAAAAAAAAAAAAAAAAAAAAAAAKmeZKYd41NkbLC5L3LDRos+n2mD0wamyNlhcl7jRosbTB6YNTZGywuS9xo0WNpg9MGpsjZYXJe40aLG0wemDU2RssLkvcaNFjaYPTBqbI2WFyXuNGixtMHpg1NkbLC5L3GjRY2mD0wamyNlhcl7jRosbTB6YNTZGywuS9xo0WNpg9MGpsjZYXJe40aLG0wemDU2RssLkvcaNFjaYPTBqbI2WFyXuNGixtMHpg1NkbLC5L3GjRY2mD0wamyNlhcl7jRosbTB6YNTZGywuS9xo0WNpg9MGpsjZYXJe40aLG0wemDU2RssLkvcaNFjaYPTBqbI2WFyXuNGixtMHpg1NkbLC5L3GjRY2mD0wamyNlhcl7jRosbTB6YNTZGywuS9xo0WNpg9MGpsjZYXJe40aLG0wemDU2RssLkvcaNFjaYPTBqbI2WFyXuNGixtMHpg1NkbLC5L3GjRY2mD0wamyNlhcl7jRosbTB6YNTZGywuS9xo0WNpg9MGpsjZYXJe40aLG0wemDU2RssLkvcaNFjaYPTBqbI2WFyXuNGixtMHpg1NkbLC5L3GjRY2mD0wamyNlhcl7jRosbTB6YNTZGywuS9xo0WNpg9MGpsjZYXJe40aLG0wemDU2RssLkvcaNFjaYPTBqbI2WFyXuNGixtMHpg1NkbLC5L3GjRY2mD0wamyNlhcl7jRosbTB6YNTZGywuS9xo0WNpg9MGpsjZYXJe40aLG0wemGeNjoAAAAAAAAAAAAAAAAAAAAAAAAAAAAAAAAAAAAAAAAAAAAAAAAAAAAAAAAAAAAAAAAAAAAAAAAAAAAAAAAAAAAAAAAAAAAPm1Zp9P8ASRLxSrzl8lqVXNKfxIl4ozk1KrmlP4kS8UZyalVzSn8SJeKM5NSq5pT+JEvFGcmpVc0p/EiXijOTUquaU/iRLxRnJqVXNKfxIl4ozk1KrmlP4kS8UZyalVzSn8SJeKM5NSq5pT+JEvFGcmpVc0p/EiXijOTUquaU/iRLxRnJqVXNKfxIl4ozk1KrmlP4kS8UZyalVzSn8SJeKM5NSq5pT+JEvFGcmpVc0p/EiXijOTUquaU/iRLxRnJqVXNKfxIl4ozk1KrmlP4kS8UZyalVzSn8SJeKM5NSq5pT+JEvFGcmpVc0p/EiXijOTUquaU/iRLxRnJqVXNKfxIl4ozk1KrmlP4kS8UZyalVzSn8SJeKM5NSq5pT+JEvFGcmpVc0p/EiXijOTUquaU/iRLxRnJqVXNKfxIl4ozk1KrmlP4kS8UZyalVzSn8SJeKM5NSq5pT+JEvFGcmpVc0p/EiXijOTUquaU/iRLxRnJqVXNKfxIl4ozk1KrmlP4kS8UZyalV0smn0/PEvFGcpjEqu8V8yGtAAAAAAAAAAAAAAAAAAAAAAAAAAAAAAAAAAAAAAAAAAAACpnmSmBW7SDJGaoMjNUGRmqDIzVBkZqgyM1QZGaoMjNUGRmqDIzVBkZqgyM1QZGaoMjNUGRmqDIzVBkZqgyM1QZGaoMjNUGRmqDIzVBkZqgyM1QZGaoMjNUGRmqDIzVBkZqgyM1QZGaoMjNUGRmqDIzVBkZqgyM1QZGaoMjNUGSpjdpJEP/Z"/>
          <p:cNvSpPr>
            <a:spLocks noChangeAspect="1" noChangeArrowheads="1"/>
          </p:cNvSpPr>
          <p:nvPr/>
        </p:nvSpPr>
        <p:spPr bwMode="auto">
          <a:xfrm>
            <a:off x="307975" y="6615"/>
            <a:ext cx="3048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7418" name="Picture 5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90950" y="2917032"/>
            <a:ext cx="1449388" cy="604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35895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Заголовок 1"/>
          <p:cNvSpPr txBox="1">
            <a:spLocks/>
          </p:cNvSpPr>
          <p:nvPr/>
        </p:nvSpPr>
        <p:spPr bwMode="auto">
          <a:xfrm>
            <a:off x="0" y="284924"/>
            <a:ext cx="9144000" cy="1206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ts val="0"/>
              </a:spcAft>
              <a:buClr>
                <a:srgbClr val="002D99"/>
              </a:buClr>
              <a:buSzPct val="125000"/>
              <a:buFont typeface="Georgia" pitchFamily="18" charset="0"/>
              <a:buNone/>
            </a:pPr>
            <a:r>
              <a:rPr lang="ru-RU" b="1" i="1" dirty="0" smtClean="0">
                <a:latin typeface="Arial" pitchFamily="34" charset="0"/>
                <a:cs typeface="Arial" pitchFamily="34" charset="0"/>
              </a:rPr>
              <a:t>Участие </a:t>
            </a:r>
            <a:r>
              <a:rPr lang="ru-RU" b="1" i="1" dirty="0">
                <a:latin typeface="Arial" pitchFamily="34" charset="0"/>
                <a:cs typeface="Arial" pitchFamily="34" charset="0"/>
              </a:rPr>
              <a:t>студентов в международных образовательных мероприятиях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Участие студентов кафедры в международной летней школе по зелёным технологиям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Green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Start-up Summer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School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»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в рамках работы форума Евросоюз-Россия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г.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Лаппеэнраанта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, Финляндия)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algn="ctr" eaLnBrk="1" hangingPunct="1"/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18282" y="1491470"/>
            <a:ext cx="3305968" cy="17884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5717435" y="3653977"/>
            <a:ext cx="3128963" cy="17884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18282" y="3330244"/>
            <a:ext cx="3305968" cy="21625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234" b="-2382"/>
          <a:stretch/>
        </p:blipFill>
        <p:spPr>
          <a:xfrm>
            <a:off x="5619751" y="1491470"/>
            <a:ext cx="3226647" cy="21625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440" name="Picture 3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6813" y="3016250"/>
            <a:ext cx="1854200" cy="943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7284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3347" y="232301"/>
            <a:ext cx="85441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Участие студентов в реализации проектов 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по благоустройству объектов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5502" y="1243585"/>
            <a:ext cx="2537155" cy="1902866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3351580" y="1243585"/>
            <a:ext cx="2537155" cy="1902866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70347" y="1243585"/>
            <a:ext cx="2537154" cy="1902866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59281" y="3439057"/>
            <a:ext cx="2537155" cy="1902866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80460" y="3439057"/>
            <a:ext cx="2537154" cy="1902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3552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58522" y="409675"/>
            <a:ext cx="92976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Ссылка на страницу кафедры в сети «В контакте»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  <a:p>
            <a:pPr algn="ctr"/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https://vk.com/kafedra_piv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1800" y="1397000"/>
            <a:ext cx="8331200" cy="390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49248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821532"/>
            <a:ext cx="9144000" cy="4295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 u="sng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Форма подготовки очная </a:t>
            </a:r>
          </a:p>
          <a:p>
            <a:pPr algn="ctr">
              <a:defRPr/>
            </a:pPr>
            <a:r>
              <a:rPr lang="ru-RU" sz="4000" b="1" u="sng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4000" b="1" u="sng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4 года, бакалавр)</a:t>
            </a:r>
          </a:p>
          <a:p>
            <a:pPr algn="ctr">
              <a:defRPr/>
            </a:pPr>
            <a:r>
              <a:rPr lang="ru-RU" sz="4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Вступительные экзамены (ЕГЭ): </a:t>
            </a:r>
          </a:p>
          <a:p>
            <a:pPr algn="ctr">
              <a:defRPr/>
            </a:pPr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математика, химия, русский язык</a:t>
            </a:r>
          </a:p>
          <a:p>
            <a:pPr>
              <a:defRPr/>
            </a:pPr>
            <a:endParaRPr lang="en-US" sz="4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4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Aft>
                <a:spcPts val="300"/>
              </a:spcAft>
              <a:buClr>
                <a:srgbClr val="002D99"/>
              </a:buClr>
              <a:buSzPct val="125000"/>
              <a:buFont typeface="Georgia" pitchFamily="18" charset="0"/>
              <a:buNone/>
              <a:defRPr/>
            </a:pPr>
            <a:endPara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507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4709108"/>
            <a:ext cx="9144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План приёма </a:t>
            </a:r>
            <a:r>
              <a:rPr lang="ru-RU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бакалавриата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 на 2018 год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67415090"/>
              </p:ext>
            </p:extLst>
          </p:nvPr>
        </p:nvGraphicFramePr>
        <p:xfrm>
          <a:off x="1335024" y="482802"/>
          <a:ext cx="6569049" cy="39209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5275" y="457076"/>
            <a:ext cx="855345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" indent="0" algn="just">
              <a:buFont typeface="Georgia" pitchFamily="18" charset="0"/>
              <a:buNone/>
            </a:pPr>
            <a:r>
              <a:rPr lang="ru-RU" altLang="ru-RU" sz="2800" b="1" dirty="0">
                <a:latin typeface="Arial" pitchFamily="34" charset="0"/>
                <a:cs typeface="Arial" pitchFamily="34" charset="0"/>
              </a:rPr>
              <a:t>Наше направление ответственно за оздоровление и восстановление природной среды планеты Земля. </a:t>
            </a:r>
            <a:r>
              <a:rPr lang="ru-RU" altLang="ru-RU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Это наша  </a:t>
            </a:r>
            <a:r>
              <a:rPr lang="ru-RU" altLang="ru-RU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миссия!</a:t>
            </a:r>
            <a:endParaRPr lang="ru-RU" altLang="ru-RU" sz="2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4450" indent="0" algn="just">
              <a:buFont typeface="Georgia" pitchFamily="18" charset="0"/>
              <a:buNone/>
            </a:pPr>
            <a:r>
              <a:rPr lang="ru-RU" altLang="ru-RU" sz="2800" b="1" dirty="0">
                <a:latin typeface="Arial" pitchFamily="34" charset="0"/>
                <a:cs typeface="Arial" pitchFamily="34" charset="0"/>
              </a:rPr>
              <a:t>Высокие цели подготовки, востребованная специальность в настоящем и будущем, интересная учеба, проживание в деревне Универсиады, российские и зарубежные контакты – это наше направление –</a:t>
            </a:r>
            <a:r>
              <a:rPr lang="ru-RU" altLang="ru-RU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2800" b="1" dirty="0">
                <a:latin typeface="Arial" pitchFamily="34" charset="0"/>
                <a:cs typeface="Arial" pitchFamily="34" charset="0"/>
              </a:rPr>
              <a:t>«ПРИРОДООБУСТРОЙСТВО И ВОДОПОЛЬЗОВАНИЕ»! </a:t>
            </a:r>
          </a:p>
          <a:p>
            <a:pPr marL="44450" indent="0" algn="just">
              <a:buFont typeface="Georgia" pitchFamily="18" charset="0"/>
              <a:buNone/>
            </a:pPr>
            <a:endParaRPr lang="ru-RU" alt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130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ъект 2"/>
          <p:cNvSpPr>
            <a:spLocks noGrp="1"/>
          </p:cNvSpPr>
          <p:nvPr>
            <p:ph sz="quarter" idx="13"/>
          </p:nvPr>
        </p:nvSpPr>
        <p:spPr>
          <a:xfrm>
            <a:off x="416967" y="292608"/>
            <a:ext cx="8339328" cy="3213121"/>
          </a:xfrm>
        </p:spPr>
        <p:txBody>
          <a:bodyPr/>
          <a:lstStyle/>
          <a:p>
            <a:pPr marL="44450" indent="0" algn="just">
              <a:spcBef>
                <a:spcPts val="0"/>
              </a:spcBef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1850" b="1" dirty="0" smtClean="0">
                <a:latin typeface="Arial" pitchFamily="34" charset="0"/>
                <a:cs typeface="Arial" pitchFamily="34" charset="0"/>
              </a:rPr>
              <a:t>Контакты:</a:t>
            </a:r>
          </a:p>
          <a:p>
            <a:pPr marL="44450" indent="0" algn="just">
              <a:spcBef>
                <a:spcPts val="0"/>
              </a:spcBef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en-US" sz="1850" b="1" dirty="0" smtClean="0">
                <a:latin typeface="Arial" pitchFamily="34" charset="0"/>
                <a:cs typeface="Arial" pitchFamily="34" charset="0"/>
              </a:rPr>
              <a:t>E-mail: </a:t>
            </a:r>
            <a:r>
              <a:rPr lang="en-US" sz="185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  <a:hlinkClick r:id="rId2"/>
              </a:rPr>
              <a:t>piviutr@mail.ru</a:t>
            </a:r>
            <a:r>
              <a:rPr lang="en-US" sz="185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44450" indent="0" algn="just">
              <a:spcBef>
                <a:spcPts val="0"/>
              </a:spcBef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1850" b="1" dirty="0" smtClean="0">
                <a:latin typeface="Arial" pitchFamily="34" charset="0"/>
                <a:cs typeface="Arial" pitchFamily="34" charset="0"/>
              </a:rPr>
              <a:t>Тел. (843) 2213385 (кафедральный)</a:t>
            </a:r>
          </a:p>
          <a:p>
            <a:pPr marL="44450" indent="0" algn="just">
              <a:spcBef>
                <a:spcPts val="0"/>
              </a:spcBef>
              <a:spcAft>
                <a:spcPts val="0"/>
              </a:spcAft>
              <a:buFont typeface="Georgia" pitchFamily="18" charset="0"/>
              <a:buNone/>
              <a:defRPr/>
            </a:pPr>
            <a:endParaRPr lang="ru-RU" sz="1850" b="1" dirty="0">
              <a:latin typeface="Arial" pitchFamily="34" charset="0"/>
              <a:cs typeface="Arial" pitchFamily="34" charset="0"/>
            </a:endParaRPr>
          </a:p>
          <a:p>
            <a:pPr marL="44450" indent="0" algn="just">
              <a:spcBef>
                <a:spcPts val="0"/>
              </a:spcBef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1850" b="1" dirty="0" smtClean="0">
                <a:latin typeface="Arial" pitchFamily="34" charset="0"/>
                <a:cs typeface="Arial" pitchFamily="34" charset="0"/>
              </a:rPr>
              <a:t>Зав. кафедрой, проф. </a:t>
            </a:r>
            <a:r>
              <a:rPr lang="ru-RU" sz="1850" b="1" dirty="0" err="1" smtClean="0">
                <a:latin typeface="Arial" pitchFamily="34" charset="0"/>
                <a:cs typeface="Arial" pitchFamily="34" charset="0"/>
              </a:rPr>
              <a:t>Мингазова</a:t>
            </a:r>
            <a:r>
              <a:rPr lang="ru-RU" sz="185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b="1" dirty="0" err="1" smtClean="0">
                <a:latin typeface="Arial" pitchFamily="34" charset="0"/>
                <a:cs typeface="Arial" pitchFamily="34" charset="0"/>
              </a:rPr>
              <a:t>Нафиса</a:t>
            </a:r>
            <a:r>
              <a:rPr lang="ru-RU" sz="185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b="1" dirty="0" err="1" smtClean="0">
                <a:latin typeface="Arial" pitchFamily="34" charset="0"/>
                <a:cs typeface="Arial" pitchFamily="34" charset="0"/>
              </a:rPr>
              <a:t>Мансуровна</a:t>
            </a:r>
            <a:endParaRPr lang="ru-RU" sz="1850" b="1" dirty="0" smtClean="0">
              <a:latin typeface="Arial" pitchFamily="34" charset="0"/>
              <a:cs typeface="Arial" pitchFamily="34" charset="0"/>
            </a:endParaRPr>
          </a:p>
          <a:p>
            <a:pPr marL="44450" indent="0" algn="just">
              <a:spcBef>
                <a:spcPts val="0"/>
              </a:spcBef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en-US" sz="1850" b="1" dirty="0" smtClean="0">
                <a:latin typeface="Arial" pitchFamily="34" charset="0"/>
                <a:cs typeface="Arial" pitchFamily="34" charset="0"/>
              </a:rPr>
              <a:t>E-mail: </a:t>
            </a:r>
            <a:r>
              <a:rPr lang="en-US" sz="185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  <a:hlinkClick r:id="rId3"/>
              </a:rPr>
              <a:t>nmingas@mail.ru</a:t>
            </a:r>
            <a:r>
              <a:rPr lang="en-US" sz="185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44450" indent="0" algn="just">
              <a:spcBef>
                <a:spcPts val="0"/>
              </a:spcBef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1850" b="1" dirty="0" smtClean="0">
                <a:latin typeface="Arial" pitchFamily="34" charset="0"/>
                <a:cs typeface="Arial" pitchFamily="34" charset="0"/>
              </a:rPr>
              <a:t>Тел. +799600338465</a:t>
            </a:r>
            <a:endParaRPr lang="en-US" sz="1850" b="1" dirty="0" smtClean="0">
              <a:latin typeface="Arial" pitchFamily="34" charset="0"/>
              <a:cs typeface="Arial" pitchFamily="34" charset="0"/>
            </a:endParaRPr>
          </a:p>
          <a:p>
            <a:pPr marL="44450" indent="0" algn="just">
              <a:spcBef>
                <a:spcPts val="0"/>
              </a:spcBef>
              <a:spcAft>
                <a:spcPts val="0"/>
              </a:spcAft>
              <a:buFont typeface="Georgia" pitchFamily="18" charset="0"/>
              <a:buNone/>
              <a:defRPr/>
            </a:pPr>
            <a:endParaRPr lang="ru-RU" sz="1850" b="1" dirty="0" smtClean="0">
              <a:latin typeface="Arial" pitchFamily="34" charset="0"/>
              <a:cs typeface="Arial" pitchFamily="34" charset="0"/>
            </a:endParaRPr>
          </a:p>
          <a:p>
            <a:pPr marL="44450" indent="0">
              <a:spcBef>
                <a:spcPts val="0"/>
              </a:spcBef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1850" b="1" dirty="0" smtClean="0">
                <a:latin typeface="Arial" pitchFamily="34" charset="0"/>
                <a:cs typeface="Arial" pitchFamily="34" charset="0"/>
              </a:rPr>
              <a:t>Зам. зав. кафедрой по учебным вопросам </a:t>
            </a:r>
            <a:r>
              <a:rPr lang="ru-RU" sz="1850" b="1" dirty="0" err="1" smtClean="0">
                <a:latin typeface="Arial" pitchFamily="34" charset="0"/>
                <a:cs typeface="Arial" pitchFamily="34" charset="0"/>
              </a:rPr>
              <a:t>Замалетдинов</a:t>
            </a:r>
            <a:r>
              <a:rPr lang="ru-RU" sz="1850" b="1" dirty="0" smtClean="0">
                <a:latin typeface="Arial" pitchFamily="34" charset="0"/>
                <a:cs typeface="Arial" pitchFamily="34" charset="0"/>
              </a:rPr>
              <a:t> Ренат </a:t>
            </a:r>
            <a:r>
              <a:rPr lang="ru-RU" sz="1850" b="1" dirty="0" err="1" smtClean="0">
                <a:latin typeface="Arial" pitchFamily="34" charset="0"/>
                <a:cs typeface="Arial" pitchFamily="34" charset="0"/>
              </a:rPr>
              <a:t>Ирекович</a:t>
            </a:r>
            <a:endParaRPr lang="ru-RU" sz="1850" b="1" dirty="0" smtClean="0">
              <a:latin typeface="Arial" pitchFamily="34" charset="0"/>
              <a:cs typeface="Arial" pitchFamily="34" charset="0"/>
            </a:endParaRPr>
          </a:p>
          <a:p>
            <a:pPr marL="44450" indent="0"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50" b="1" dirty="0" smtClean="0">
                <a:latin typeface="Arial" pitchFamily="34" charset="0"/>
                <a:cs typeface="Arial" pitchFamily="34" charset="0"/>
              </a:rPr>
              <a:t>E-mail: </a:t>
            </a:r>
            <a:r>
              <a:rPr lang="en-US" sz="1850" b="1" dirty="0">
                <a:latin typeface="Arial" pitchFamily="34" charset="0"/>
                <a:cs typeface="Arial" pitchFamily="34" charset="0"/>
                <a:hlinkClick r:id="rId4"/>
              </a:rPr>
              <a:t>i.ricinus@rambler.ru</a:t>
            </a:r>
            <a:r>
              <a:rPr lang="en-US" sz="185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44450" indent="0" algn="just">
              <a:spcBef>
                <a:spcPts val="0"/>
              </a:spcBef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1850" b="1" dirty="0" smtClean="0">
                <a:latin typeface="Arial" pitchFamily="34" charset="0"/>
                <a:cs typeface="Arial" pitchFamily="34" charset="0"/>
              </a:rPr>
              <a:t>Тел. +79047612377 </a:t>
            </a:r>
          </a:p>
          <a:p>
            <a:pPr marL="44450" indent="0" algn="just">
              <a:spcBef>
                <a:spcPts val="0"/>
              </a:spcBef>
              <a:spcAft>
                <a:spcPts val="0"/>
              </a:spcAft>
              <a:buFont typeface="Georgia" pitchFamily="18" charset="0"/>
              <a:buNone/>
              <a:defRPr/>
            </a:pPr>
            <a:endParaRPr lang="ru-RU" sz="1850" b="1" dirty="0" smtClean="0">
              <a:latin typeface="Arial" pitchFamily="34" charset="0"/>
              <a:cs typeface="Arial" pitchFamily="34" charset="0"/>
            </a:endParaRPr>
          </a:p>
          <a:p>
            <a:pPr marL="44450" indent="0" algn="just">
              <a:spcBef>
                <a:spcPts val="0"/>
              </a:spcBef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1850" b="1" dirty="0" smtClean="0">
                <a:latin typeface="Arial" pitchFamily="34" charset="0"/>
                <a:cs typeface="Arial" pitchFamily="34" charset="0"/>
              </a:rPr>
              <a:t>Ответственный за приём </a:t>
            </a:r>
          </a:p>
          <a:p>
            <a:pPr marL="44450" indent="0" algn="just">
              <a:spcBef>
                <a:spcPts val="0"/>
              </a:spcBef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1850" b="1" dirty="0" err="1" smtClean="0">
                <a:latin typeface="Arial" pitchFamily="34" charset="0"/>
                <a:cs typeface="Arial" pitchFamily="34" charset="0"/>
              </a:rPr>
              <a:t>Шигапов</a:t>
            </a:r>
            <a:r>
              <a:rPr lang="ru-RU" sz="185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b="1" dirty="0" err="1" smtClean="0">
                <a:latin typeface="Arial" pitchFamily="34" charset="0"/>
                <a:cs typeface="Arial" pitchFamily="34" charset="0"/>
              </a:rPr>
              <a:t>Иршат</a:t>
            </a:r>
            <a:r>
              <a:rPr lang="ru-RU" sz="185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b="1" dirty="0" err="1" smtClean="0">
                <a:latin typeface="Arial" pitchFamily="34" charset="0"/>
                <a:cs typeface="Arial" pitchFamily="34" charset="0"/>
              </a:rPr>
              <a:t>Сайдашович</a:t>
            </a:r>
            <a:endParaRPr lang="ru-RU" sz="1850" b="1" dirty="0" smtClean="0">
              <a:latin typeface="Arial" pitchFamily="34" charset="0"/>
              <a:cs typeface="Arial" pitchFamily="34" charset="0"/>
            </a:endParaRPr>
          </a:p>
          <a:p>
            <a:pPr marL="44450" indent="0"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50" b="1" dirty="0" smtClean="0">
                <a:latin typeface="Arial" pitchFamily="34" charset="0"/>
                <a:cs typeface="Arial" pitchFamily="34" charset="0"/>
              </a:rPr>
              <a:t>E-mail: </a:t>
            </a:r>
            <a:r>
              <a:rPr lang="en-US" sz="1850" b="1" dirty="0">
                <a:latin typeface="Arial" pitchFamily="34" charset="0"/>
                <a:cs typeface="Arial" pitchFamily="34" charset="0"/>
                <a:hlinkClick r:id="rId5"/>
              </a:rPr>
              <a:t>shigapov.irshat@yandex.ru</a:t>
            </a:r>
            <a:r>
              <a:rPr lang="en-US" sz="185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44450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850" b="1" dirty="0">
                <a:latin typeface="Arial" pitchFamily="34" charset="0"/>
                <a:cs typeface="Arial" pitchFamily="34" charset="0"/>
              </a:rPr>
              <a:t>Тел. </a:t>
            </a:r>
            <a:r>
              <a:rPr lang="ru-RU" sz="1850" b="1" dirty="0" smtClean="0">
                <a:latin typeface="Arial" pitchFamily="34" charset="0"/>
                <a:cs typeface="Arial" pitchFamily="34" charset="0"/>
              </a:rPr>
              <a:t>+79376217363</a:t>
            </a:r>
            <a:r>
              <a:rPr lang="en-US" sz="1850" dirty="0">
                <a:latin typeface="Arial" pitchFamily="34" charset="0"/>
                <a:cs typeface="Arial" pitchFamily="34" charset="0"/>
              </a:rPr>
              <a:t/>
            </a:r>
            <a:br>
              <a:rPr lang="en-US" sz="1850" dirty="0">
                <a:latin typeface="Arial" pitchFamily="34" charset="0"/>
                <a:cs typeface="Arial" pitchFamily="34" charset="0"/>
              </a:rPr>
            </a:br>
            <a:r>
              <a:rPr lang="en-US" sz="185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1850" b="1" dirty="0" smtClean="0">
              <a:latin typeface="Arial" pitchFamily="34" charset="0"/>
              <a:cs typeface="Arial" pitchFamily="34" charset="0"/>
            </a:endParaRPr>
          </a:p>
          <a:p>
            <a:pPr marL="44450" indent="0" algn="just">
              <a:buFont typeface="Georgia" pitchFamily="18" charset="0"/>
              <a:buNone/>
              <a:defRPr/>
            </a:pPr>
            <a:endParaRPr lang="ru-RU" sz="185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4468812"/>
            <a:ext cx="9144000" cy="769937"/>
          </a:xfrm>
        </p:spPr>
        <p:txBody>
          <a:bodyPr/>
          <a:lstStyle/>
          <a:p>
            <a:pPr marL="46037" indent="0" algn="ctr">
              <a:spcBef>
                <a:spcPct val="20000"/>
              </a:spcBef>
              <a:spcAft>
                <a:spcPts val="300"/>
              </a:spcAft>
              <a:buSzPct val="130000"/>
              <a:buNone/>
            </a:pP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n-ea"/>
                <a:cs typeface="Times New Roman" pitchFamily="18" charset="0"/>
              </a:rPr>
              <a:t>Составные элементы экологической культуры</a:t>
            </a:r>
          </a:p>
        </p:txBody>
      </p:sp>
      <p:pic>
        <p:nvPicPr>
          <p:cNvPr id="3076" name="Picture 4" descr="https://www.science-education.ru/i/2015/1/13946/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0333" y="1334821"/>
            <a:ext cx="8071068" cy="2070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9026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38451"/>
            <a:ext cx="9143999" cy="972921"/>
          </a:xfrm>
        </p:spPr>
        <p:txBody>
          <a:bodyPr/>
          <a:lstStyle/>
          <a:p>
            <a:pPr marL="46037" indent="0" algn="ctr">
              <a:spcBef>
                <a:spcPts val="0"/>
              </a:spcBef>
              <a:spcAft>
                <a:spcPts val="0"/>
              </a:spcAft>
              <a:buSzPct val="130000"/>
              <a:buFont typeface="Georgia" pitchFamily="18" charset="0"/>
              <a:buNone/>
              <a:defRPr/>
            </a:pPr>
            <a:r>
              <a:rPr lang="ru-RU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n-ea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vuzirossii.ru/CTATbN/vu33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2531" y="285617"/>
            <a:ext cx="7928533" cy="4984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011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" y="396875"/>
            <a:ext cx="9143999" cy="952500"/>
          </a:xfrm>
        </p:spPr>
        <p:txBody>
          <a:bodyPr/>
          <a:lstStyle/>
          <a:p>
            <a:pPr marL="46037" indent="0" algn="ctr">
              <a:spcBef>
                <a:spcPct val="20000"/>
              </a:spcBef>
              <a:spcAft>
                <a:spcPts val="300"/>
              </a:spcAft>
              <a:buSzPct val="130000"/>
              <a:buNone/>
            </a:pP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n-ea"/>
                <a:cs typeface="Times New Roman" pitchFamily="18" charset="0"/>
              </a:rPr>
              <a:t>Образовательные структуры Казанского университета, где ведётся целенаправленное экологическое образование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6725" y="2631845"/>
            <a:ext cx="8267700" cy="2592388"/>
          </a:xfrm>
        </p:spPr>
        <p:txBody>
          <a:bodyPr/>
          <a:lstStyle/>
          <a:p>
            <a:pPr marL="46037" indent="0" algn="just">
              <a:buNone/>
            </a:pP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2"/>
              </a:rPr>
              <a:t>Институт фундаментальной </a:t>
            </a:r>
            <a:r>
              <a:rPr lang="ru-RU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2"/>
              </a:rPr>
              <a:t>медицины и биологии</a:t>
            </a:r>
            <a:endParaRPr lang="en-US" sz="2800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  <a:hlinkClick r:id="rId3"/>
            </a:endParaRPr>
          </a:p>
          <a:p>
            <a:pPr marL="46037" indent="0" algn="just">
              <a:buNone/>
            </a:pP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3"/>
              </a:rPr>
              <a:t>Институт </a:t>
            </a:r>
            <a:r>
              <a:rPr lang="ru-RU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3"/>
              </a:rPr>
              <a:t>экологии и </a:t>
            </a: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3"/>
              </a:rPr>
              <a:t>природопользования</a:t>
            </a:r>
            <a:endParaRPr lang="en-US" sz="2800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6037" indent="0" algn="just">
              <a:buNone/>
            </a:pPr>
            <a:r>
              <a:rPr lang="ru-RU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4"/>
              </a:rPr>
              <a:t>Химический институт им. А.М. </a:t>
            </a: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4"/>
              </a:rPr>
              <a:t>Бутлерова</a:t>
            </a:r>
            <a:endParaRPr lang="en-US" sz="2800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6037" indent="0">
              <a:buNone/>
            </a:pP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21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Содержимое 2"/>
          <p:cNvSpPr>
            <a:spLocks noGrp="1"/>
          </p:cNvSpPr>
          <p:nvPr>
            <p:ph idx="4294967295"/>
          </p:nvPr>
        </p:nvSpPr>
        <p:spPr>
          <a:xfrm>
            <a:off x="200025" y="753505"/>
            <a:ext cx="8591550" cy="4057294"/>
          </a:xfrm>
        </p:spPr>
        <p:txBody>
          <a:bodyPr/>
          <a:lstStyle/>
          <a:p>
            <a:pPr marL="0" indent="500063" algn="just" eaLnBrk="1" hangingPunct="1">
              <a:lnSpc>
                <a:spcPct val="90000"/>
              </a:lnSpc>
              <a:buClr>
                <a:srgbClr val="002D99"/>
              </a:buClr>
              <a:buSzPct val="125000"/>
              <a:buFont typeface="Georgia" pitchFamily="18" charset="0"/>
              <a:buNone/>
            </a:pP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 2012 г. в КФУ </a:t>
            </a:r>
            <a:r>
              <a:rPr lang="ru-RU" sz="2800" b="1" u="sng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открыто новое направление подготовки  20.03.02 «</a:t>
            </a:r>
            <a:r>
              <a:rPr lang="ru-RU" sz="2800" b="1" u="sng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Природообустройство</a:t>
            </a:r>
            <a:r>
              <a:rPr lang="ru-RU" sz="2800" b="1" u="sng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и водопользование»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Институте управления, экономики и финансов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indent="500063" algn="just" eaLnBrk="1" hangingPunct="1">
              <a:lnSpc>
                <a:spcPct val="90000"/>
              </a:lnSpc>
              <a:buClr>
                <a:srgbClr val="002D99"/>
              </a:buClr>
              <a:buSzPct val="125000"/>
              <a:buFont typeface="Georgia" pitchFamily="18" charset="0"/>
              <a:buNone/>
            </a:pP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Направление соответствует  Федеральному государственному образовательному стандарту по направлению подготовки «</a:t>
            </a:r>
            <a:r>
              <a:rPr lang="ru-RU" sz="2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Природобустройство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и водопользование» (бакалавр), утверждённом  приказом № 776 </a:t>
            </a:r>
            <a:r>
              <a:rPr lang="ru-RU" sz="2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Минобрнауки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РФ 29.12.2009.  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6147" name="Rectangle 7"/>
          <p:cNvSpPr>
            <a:spLocks noChangeArrowheads="1"/>
          </p:cNvSpPr>
          <p:nvPr/>
        </p:nvSpPr>
        <p:spPr bwMode="auto">
          <a:xfrm>
            <a:off x="6078539" y="4664605"/>
            <a:ext cx="2808287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ru-RU" sz="13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 txBox="1">
            <a:spLocks noChangeArrowheads="1"/>
          </p:cNvSpPr>
          <p:nvPr/>
        </p:nvSpPr>
        <p:spPr bwMode="auto">
          <a:xfrm>
            <a:off x="247650" y="251354"/>
            <a:ext cx="8616950" cy="5279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/>
          <a:lstStyle>
            <a:lvl1pPr marL="44450" indent="3238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Aft>
                <a:spcPts val="300"/>
              </a:spcAft>
              <a:buClr>
                <a:srgbClr val="002D99"/>
              </a:buClr>
              <a:buSzPct val="125000"/>
              <a:buFont typeface="Georgia" pitchFamily="18" charset="0"/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spcAft>
                <a:spcPts val="300"/>
              </a:spcAft>
              <a:buClr>
                <a:srgbClr val="002D99"/>
              </a:buClr>
              <a:buSzPct val="125000"/>
              <a:buFont typeface="Georgia" pitchFamily="18" charset="0"/>
              <a:buNone/>
            </a:pPr>
            <a:r>
              <a:rPr lang="ru-RU" sz="2600" b="1" dirty="0" err="1">
                <a:solidFill>
                  <a:srgbClr val="1404E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Природообустройство</a:t>
            </a:r>
            <a:r>
              <a:rPr lang="ru-RU" sz="2600" b="1" dirty="0">
                <a:solidFill>
                  <a:srgbClr val="1404E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и водопользование</a:t>
            </a:r>
            <a:r>
              <a:rPr lang="ru-RU" sz="2600" b="1" dirty="0">
                <a:solidFill>
                  <a:srgbClr val="1404EA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это область науки и техники, занимающаяся целенаправленным изменением свойств природных объектов с целью повышения их потребительской стоимости (полезности), эффективности использования водных и земельных ресурсов, устойчивости и экологической безопасности.</a:t>
            </a:r>
          </a:p>
          <a:p>
            <a:pPr algn="just" eaLnBrk="1" hangingPunct="1">
              <a:lnSpc>
                <a:spcPct val="90000"/>
              </a:lnSpc>
              <a:spcAft>
                <a:spcPts val="300"/>
              </a:spcAft>
              <a:buClr>
                <a:srgbClr val="002D99"/>
              </a:buClr>
              <a:buSzPct val="125000"/>
              <a:buFont typeface="Georgia" pitchFamily="18" charset="0"/>
              <a:buNone/>
            </a:pPr>
            <a:r>
              <a:rPr lang="ru-RU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Ключевыми в учебном плане являются </a:t>
            </a:r>
            <a:r>
              <a:rPr lang="ru-RU" sz="2600" b="1" u="sng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экологические, природоведческие, технические и строительные дисциплины</a:t>
            </a:r>
            <a:r>
              <a:rPr lang="ru-RU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раскрывающие содержание деятельности будущего специалиста.</a:t>
            </a:r>
          </a:p>
        </p:txBody>
      </p:sp>
      <p:sp>
        <p:nvSpPr>
          <p:cNvPr id="7171" name="Заголовок 1"/>
          <p:cNvSpPr txBox="1">
            <a:spLocks/>
          </p:cNvSpPr>
          <p:nvPr/>
        </p:nvSpPr>
        <p:spPr bwMode="auto">
          <a:xfrm>
            <a:off x="519113" y="161396"/>
            <a:ext cx="8229600" cy="35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Мингазова Нафиса Мансуровна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0375" y="612511"/>
            <a:ext cx="1954073" cy="282342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42962" y="3787435"/>
            <a:ext cx="26289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6037" algn="ctr" eaLnBrk="0" hangingPunct="0">
              <a:spcBef>
                <a:spcPts val="0"/>
              </a:spcBef>
              <a:spcAft>
                <a:spcPts val="0"/>
              </a:spcAft>
              <a:buClr>
                <a:srgbClr val="C3260C"/>
              </a:buClr>
              <a:buSzPct val="130000"/>
              <a:defRPr/>
            </a:pPr>
            <a:r>
              <a:rPr lang="ru-RU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Заведующий кафедрой </a:t>
            </a:r>
          </a:p>
          <a:p>
            <a:pPr marL="46037" algn="ctr" eaLnBrk="0" hangingPunct="0">
              <a:spcBef>
                <a:spcPts val="0"/>
              </a:spcBef>
              <a:spcAft>
                <a:spcPts val="0"/>
              </a:spcAft>
              <a:buClr>
                <a:srgbClr val="C3260C"/>
              </a:buClr>
              <a:buSzPct val="130000"/>
              <a:defRPr/>
            </a:pPr>
            <a:r>
              <a:rPr lang="ru-RU" sz="1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природообустройства</a:t>
            </a:r>
            <a:r>
              <a:rPr lang="ru-RU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 и водопользования -</a:t>
            </a:r>
          </a:p>
          <a:p>
            <a:pPr marL="46037" algn="ctr" eaLnBrk="0" hangingPunct="0">
              <a:spcBef>
                <a:spcPts val="0"/>
              </a:spcBef>
              <a:spcAft>
                <a:spcPts val="0"/>
              </a:spcAft>
              <a:buClr>
                <a:srgbClr val="C3260C"/>
              </a:buClr>
              <a:buSzPct val="130000"/>
              <a:defRPr/>
            </a:pPr>
            <a:r>
              <a:rPr lang="ru-RU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проф., д.б.н. </a:t>
            </a:r>
            <a:r>
              <a:rPr lang="ru-RU" sz="1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Нафиса</a:t>
            </a:r>
            <a:r>
              <a:rPr lang="ru-RU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Мансуровна</a:t>
            </a:r>
            <a:endParaRPr lang="ru-RU" sz="1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  <a:p>
            <a:pPr marL="46037" algn="ctr" eaLnBrk="0" hangingPunct="0">
              <a:spcBef>
                <a:spcPts val="0"/>
              </a:spcBef>
              <a:spcAft>
                <a:spcPts val="0"/>
              </a:spcAft>
              <a:buClr>
                <a:srgbClr val="C3260C"/>
              </a:buClr>
              <a:buSzPct val="130000"/>
              <a:defRPr/>
            </a:pPr>
            <a:r>
              <a:rPr lang="ru-RU" sz="1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Мингазова</a:t>
            </a:r>
            <a:endParaRPr lang="ru-RU" sz="1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4403748" y="693347"/>
            <a:ext cx="3745381" cy="28234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3852327" y="3925934"/>
            <a:ext cx="484822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037" algn="ctr" eaLnBrk="0" hangingPunct="0">
              <a:spcBef>
                <a:spcPts val="0"/>
              </a:spcBef>
              <a:spcAft>
                <a:spcPts val="0"/>
              </a:spcAft>
              <a:buClr>
                <a:srgbClr val="C3260C"/>
              </a:buClr>
              <a:buSzPct val="130000"/>
              <a:defRPr/>
            </a:pPr>
            <a:r>
              <a:rPr lang="ru-RU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Коллектив кафедры </a:t>
            </a:r>
          </a:p>
          <a:p>
            <a:pPr marL="46037" algn="ctr" eaLnBrk="0" hangingPunct="0">
              <a:spcBef>
                <a:spcPts val="0"/>
              </a:spcBef>
              <a:spcAft>
                <a:spcPts val="0"/>
              </a:spcAft>
              <a:buClr>
                <a:srgbClr val="C3260C"/>
              </a:buClr>
              <a:buSzPct val="130000"/>
              <a:defRPr/>
            </a:pPr>
            <a:r>
              <a:rPr lang="ru-RU" sz="1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природообустройства</a:t>
            </a:r>
            <a:r>
              <a:rPr lang="ru-RU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 и водопользования Института управления, экономики и финансов КФУ</a:t>
            </a:r>
          </a:p>
        </p:txBody>
      </p:sp>
    </p:spTree>
    <p:extLst>
      <p:ext uri="{BB962C8B-B14F-4D97-AF65-F5344CB8AC3E}">
        <p14:creationId xmlns:p14="http://schemas.microsoft.com/office/powerpoint/2010/main" xmlns="" val="61311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500" y="1126072"/>
            <a:ext cx="865388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ru-RU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Министерство экологии и природных ресурсов РТ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Исполнительный комитет МО г. Казань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</a:t>
            </a:r>
            <a:r>
              <a:rPr lang="ru-RU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сполнительная дирекция </a:t>
            </a:r>
            <a:r>
              <a:rPr lang="en-US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XXVII </a:t>
            </a:r>
            <a:r>
              <a:rPr lang="ru-RU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Всемирной летней </a:t>
            </a:r>
          </a:p>
          <a:p>
            <a:r>
              <a:rPr lang="ru-RU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Универсиады-2013</a:t>
            </a:r>
            <a:r>
              <a:rPr lang="ru-RU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года в г. Казани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ПАО РЖД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ПАО «Казаньоргсинтез»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ООО «</a:t>
            </a:r>
            <a:r>
              <a:rPr lang="ru-RU" sz="2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ВолгоДонЭкоспас</a:t>
            </a:r>
            <a:r>
              <a:rPr lang="ru-RU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»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ГУП </a:t>
            </a:r>
            <a:r>
              <a:rPr lang="ru-RU" sz="2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Татинвестгражданпроект</a:t>
            </a:r>
            <a:r>
              <a:rPr lang="ru-RU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ООО «</a:t>
            </a:r>
            <a:r>
              <a:rPr lang="ru-RU" sz="2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Татводпроект</a:t>
            </a:r>
            <a:r>
              <a:rPr lang="ru-RU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»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МКУ «Комитет внешнего благоустройства МО г. Казани»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Pacific Advanced Civil Engineering, Inc. </a:t>
            </a:r>
            <a:r>
              <a:rPr lang="ru-RU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(США)</a:t>
            </a:r>
          </a:p>
          <a:p>
            <a:pPr marL="342900" indent="-342900">
              <a:buAutoNum type="arabicPeriod"/>
            </a:pP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260286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Наши партнёры и работодатели: </a:t>
            </a:r>
          </a:p>
        </p:txBody>
      </p:sp>
    </p:spTree>
    <p:extLst>
      <p:ext uri="{BB962C8B-B14F-4D97-AF65-F5344CB8AC3E}">
        <p14:creationId xmlns:p14="http://schemas.microsoft.com/office/powerpoint/2010/main" xmlns="" val="70348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ecogazeta.ru/wp-content/uploads/2017/05/Aral-Aladin-Lisovskiy-12-5-2017-3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555955" y="719746"/>
            <a:ext cx="2931360" cy="1992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www.enriquenavarro.com/images/Enrique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19722" y="487096"/>
            <a:ext cx="1809750" cy="283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42901" y="4579046"/>
            <a:ext cx="8458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Студентам кафедры регулярно читают публичные лекции ведущие зарубежные и отечественные специалисты в области экологии и охраны окружающей среды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4184296" y="487096"/>
            <a:ext cx="1645921" cy="2866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21562" y="3054236"/>
            <a:ext cx="30001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Международный эксперт по проблемам Аральского и Каспийского морей, проф. Николай </a:t>
            </a:r>
            <a:r>
              <a:rPr lang="ru-RU" sz="1600" b="1" dirty="0" err="1" smtClean="0">
                <a:latin typeface="Arial" pitchFamily="34" charset="0"/>
                <a:cs typeface="Arial" pitchFamily="34" charset="0"/>
              </a:rPr>
              <a:t>Аладин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(г. С-Петербург, ЗИН РАН) 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312762" y="3510858"/>
            <a:ext cx="263347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Arial" pitchFamily="34" charset="0"/>
                <a:cs typeface="Arial" pitchFamily="34" charset="0"/>
              </a:rPr>
              <a:t>Проф.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Пиринейского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университета экологии Энрике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Наварро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(Испания)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791710" y="3532048"/>
            <a:ext cx="26334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Arial" pitchFamily="34" charset="0"/>
                <a:cs typeface="Arial" pitchFamily="34" charset="0"/>
              </a:rPr>
              <a:t>Проф. Университета  г. Торонто Саша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Ценкова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(Канада) </a:t>
            </a:r>
          </a:p>
        </p:txBody>
      </p:sp>
    </p:spTree>
    <p:extLst>
      <p:ext uri="{BB962C8B-B14F-4D97-AF65-F5344CB8AC3E}">
        <p14:creationId xmlns:p14="http://schemas.microsoft.com/office/powerpoint/2010/main" xmlns="" val="129484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Презентация Мингазова_природообустройству 5 04 2012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3_Презентация Мингазова_природообустройству 5 04 2012</Template>
  <TotalTime>1922</TotalTime>
  <Words>571</Words>
  <Application>Microsoft Office PowerPoint</Application>
  <PresentationFormat>Экран (16:10)</PresentationFormat>
  <Paragraphs>77</Paragraphs>
  <Slides>20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3_Презентация Мингазова_природообустройству 5 04 2012</vt:lpstr>
      <vt:lpstr>Возможные пути развития экологической культуры и мировоззрения у подрастающего поколения, как приоритетная миссия высшей школы</vt:lpstr>
      <vt:lpstr>Составные элементы экологической культуры</vt:lpstr>
      <vt:lpstr>Слайд 3</vt:lpstr>
      <vt:lpstr>Образовательные структуры Казанского университета, где ведётся целенаправленное экологическое образование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Ленар</dc:creator>
  <cp:lastModifiedBy>Администратор</cp:lastModifiedBy>
  <cp:revision>191</cp:revision>
  <cp:lastPrinted>2012-04-11T11:58:33Z</cp:lastPrinted>
  <dcterms:created xsi:type="dcterms:W3CDTF">2012-04-11T09:13:33Z</dcterms:created>
  <dcterms:modified xsi:type="dcterms:W3CDTF">2017-11-13T08:28:07Z</dcterms:modified>
</cp:coreProperties>
</file>